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70" r:id="rId6"/>
    <p:sldId id="274" r:id="rId7"/>
    <p:sldId id="275" r:id="rId8"/>
    <p:sldId id="276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102" y="9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5E7CED-801A-471E-B35A-30C20943951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CD77303-2A95-47C1-B182-A4D591A3800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What’s </a:t>
          </a:r>
          <a:r>
            <a:rPr lang="en-US" dirty="0" err="1"/>
            <a:t>occured</a:t>
          </a:r>
          <a:endParaRPr lang="en-US" dirty="0"/>
        </a:p>
      </dgm:t>
    </dgm:pt>
    <dgm:pt modelId="{4F567FC5-6859-43E5-B261-A8A5C285620E}" type="parTrans" cxnId="{CF5023CB-89E6-4E3B-B7D9-3CB1A747104B}">
      <dgm:prSet/>
      <dgm:spPr/>
      <dgm:t>
        <a:bodyPr/>
        <a:lstStyle/>
        <a:p>
          <a:endParaRPr lang="en-US"/>
        </a:p>
      </dgm:t>
    </dgm:pt>
    <dgm:pt modelId="{4CF7E341-66DF-47CF-A52D-461D22E95F01}" type="sibTrans" cxnId="{CF5023CB-89E6-4E3B-B7D9-3CB1A747104B}">
      <dgm:prSet/>
      <dgm:spPr/>
      <dgm:t>
        <a:bodyPr/>
        <a:lstStyle/>
        <a:p>
          <a:endParaRPr lang="en-US"/>
        </a:p>
      </dgm:t>
    </dgm:pt>
    <dgm:pt modelId="{1D01F492-3AD5-44E4-BC85-5DDA08E0E09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What’s </a:t>
          </a:r>
          <a:r>
            <a:rPr lang="en-US" dirty="0" err="1"/>
            <a:t>aHEAD</a:t>
          </a:r>
          <a:endParaRPr lang="en-US" dirty="0"/>
        </a:p>
      </dgm:t>
    </dgm:pt>
    <dgm:pt modelId="{43978C55-A4B6-4196-B26F-06E4BABB4C64}" type="parTrans" cxnId="{BCCB992E-830C-4479-A1FB-06C5076DE24D}">
      <dgm:prSet/>
      <dgm:spPr/>
      <dgm:t>
        <a:bodyPr/>
        <a:lstStyle/>
        <a:p>
          <a:endParaRPr lang="en-US"/>
        </a:p>
      </dgm:t>
    </dgm:pt>
    <dgm:pt modelId="{9E532745-563E-4901-ACC5-C811FDFCD2A8}" type="sibTrans" cxnId="{BCCB992E-830C-4479-A1FB-06C5076DE24D}">
      <dgm:prSet/>
      <dgm:spPr/>
      <dgm:t>
        <a:bodyPr/>
        <a:lstStyle/>
        <a:p>
          <a:endParaRPr lang="en-US"/>
        </a:p>
      </dgm:t>
    </dgm:pt>
    <dgm:pt modelId="{46395AA8-B561-4D0A-B651-62BDA3D125D7}" type="pres">
      <dgm:prSet presAssocID="{3B5E7CED-801A-471E-B35A-30C20943951E}" presName="root" presStyleCnt="0">
        <dgm:presLayoutVars>
          <dgm:dir/>
          <dgm:resizeHandles val="exact"/>
        </dgm:presLayoutVars>
      </dgm:prSet>
      <dgm:spPr/>
    </dgm:pt>
    <dgm:pt modelId="{350B019C-1EBA-440D-9416-90CBBF90C4FB}" type="pres">
      <dgm:prSet presAssocID="{ECD77303-2A95-47C1-B182-A4D591A3800C}" presName="compNode" presStyleCnt="0"/>
      <dgm:spPr/>
    </dgm:pt>
    <dgm:pt modelId="{DFC18BDC-E236-4DEC-8183-C462858E807A}" type="pres">
      <dgm:prSet presAssocID="{ECD77303-2A95-47C1-B182-A4D591A3800C}" presName="iconBgRect" presStyleLbl="bgShp" presStyleIdx="0" presStyleCnt="2"/>
      <dgm:spPr/>
    </dgm:pt>
    <dgm:pt modelId="{91F39101-7516-4853-B6E7-1DA3FD42A322}" type="pres">
      <dgm:prSet presAssocID="{ECD77303-2A95-47C1-B182-A4D591A3800C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F3A82FF8-EC0F-4573-A8FC-08E99132C3FE}" type="pres">
      <dgm:prSet presAssocID="{ECD77303-2A95-47C1-B182-A4D591A3800C}" presName="spaceRect" presStyleCnt="0"/>
      <dgm:spPr/>
    </dgm:pt>
    <dgm:pt modelId="{072417CA-3B57-4906-87C9-FEA1E6502FC2}" type="pres">
      <dgm:prSet presAssocID="{ECD77303-2A95-47C1-B182-A4D591A3800C}" presName="textRect" presStyleLbl="revTx" presStyleIdx="0" presStyleCnt="2">
        <dgm:presLayoutVars>
          <dgm:chMax val="1"/>
          <dgm:chPref val="1"/>
        </dgm:presLayoutVars>
      </dgm:prSet>
      <dgm:spPr/>
    </dgm:pt>
    <dgm:pt modelId="{4BBB3A05-EB42-4371-AEE0-BCD142711630}" type="pres">
      <dgm:prSet presAssocID="{4CF7E341-66DF-47CF-A52D-461D22E95F01}" presName="sibTrans" presStyleCnt="0"/>
      <dgm:spPr/>
    </dgm:pt>
    <dgm:pt modelId="{D9B7B005-3B28-484C-BEF6-CD104EDD8627}" type="pres">
      <dgm:prSet presAssocID="{1D01F492-3AD5-44E4-BC85-5DDA08E0E09A}" presName="compNode" presStyleCnt="0"/>
      <dgm:spPr/>
    </dgm:pt>
    <dgm:pt modelId="{5F0A1128-23F4-4C9A-AFE0-86EDAD822052}" type="pres">
      <dgm:prSet presAssocID="{1D01F492-3AD5-44E4-BC85-5DDA08E0E09A}" presName="iconBgRect" presStyleLbl="bgShp" presStyleIdx="1" presStyleCnt="2"/>
      <dgm:spPr/>
    </dgm:pt>
    <dgm:pt modelId="{29A14CC5-6EF5-43A0-A268-3464CA35CB72}" type="pres">
      <dgm:prSet presAssocID="{1D01F492-3AD5-44E4-BC85-5DDA08E0E09A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A9AECC29-1D19-4CEF-B9FF-D4448B98B997}" type="pres">
      <dgm:prSet presAssocID="{1D01F492-3AD5-44E4-BC85-5DDA08E0E09A}" presName="spaceRect" presStyleCnt="0"/>
      <dgm:spPr/>
    </dgm:pt>
    <dgm:pt modelId="{30FD7DFC-D772-4C89-911F-CB669E153AF4}" type="pres">
      <dgm:prSet presAssocID="{1D01F492-3AD5-44E4-BC85-5DDA08E0E09A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A69D5501-1159-4714-B37A-76D6E1FC1B9A}" type="presOf" srcId="{1D01F492-3AD5-44E4-BC85-5DDA08E0E09A}" destId="{30FD7DFC-D772-4C89-911F-CB669E153AF4}" srcOrd="0" destOrd="0" presId="urn:microsoft.com/office/officeart/2018/5/layout/IconCircleLabelList"/>
    <dgm:cxn modelId="{F2676204-60C1-4C34-BE67-63EA78CB11D8}" type="presOf" srcId="{3B5E7CED-801A-471E-B35A-30C20943951E}" destId="{46395AA8-B561-4D0A-B651-62BDA3D125D7}" srcOrd="0" destOrd="0" presId="urn:microsoft.com/office/officeart/2018/5/layout/IconCircleLabelList"/>
    <dgm:cxn modelId="{BCCB992E-830C-4479-A1FB-06C5076DE24D}" srcId="{3B5E7CED-801A-471E-B35A-30C20943951E}" destId="{1D01F492-3AD5-44E4-BC85-5DDA08E0E09A}" srcOrd="1" destOrd="0" parTransId="{43978C55-A4B6-4196-B26F-06E4BABB4C64}" sibTransId="{9E532745-563E-4901-ACC5-C811FDFCD2A8}"/>
    <dgm:cxn modelId="{892CDEB9-A59E-4CF7-8683-BACCAD0329A1}" type="presOf" srcId="{ECD77303-2A95-47C1-B182-A4D591A3800C}" destId="{072417CA-3B57-4906-87C9-FEA1E6502FC2}" srcOrd="0" destOrd="0" presId="urn:microsoft.com/office/officeart/2018/5/layout/IconCircleLabelList"/>
    <dgm:cxn modelId="{CF5023CB-89E6-4E3B-B7D9-3CB1A747104B}" srcId="{3B5E7CED-801A-471E-B35A-30C20943951E}" destId="{ECD77303-2A95-47C1-B182-A4D591A3800C}" srcOrd="0" destOrd="0" parTransId="{4F567FC5-6859-43E5-B261-A8A5C285620E}" sibTransId="{4CF7E341-66DF-47CF-A52D-461D22E95F01}"/>
    <dgm:cxn modelId="{3F472C92-750F-4818-A9EA-0DF5C3539E75}" type="presParOf" srcId="{46395AA8-B561-4D0A-B651-62BDA3D125D7}" destId="{350B019C-1EBA-440D-9416-90CBBF90C4FB}" srcOrd="0" destOrd="0" presId="urn:microsoft.com/office/officeart/2018/5/layout/IconCircleLabelList"/>
    <dgm:cxn modelId="{65522D6A-E680-4F60-9619-8C961B6ABCF2}" type="presParOf" srcId="{350B019C-1EBA-440D-9416-90CBBF90C4FB}" destId="{DFC18BDC-E236-4DEC-8183-C462858E807A}" srcOrd="0" destOrd="0" presId="urn:microsoft.com/office/officeart/2018/5/layout/IconCircleLabelList"/>
    <dgm:cxn modelId="{DF32EEBD-8780-4E28-8884-7D410DB2AE2C}" type="presParOf" srcId="{350B019C-1EBA-440D-9416-90CBBF90C4FB}" destId="{91F39101-7516-4853-B6E7-1DA3FD42A322}" srcOrd="1" destOrd="0" presId="urn:microsoft.com/office/officeart/2018/5/layout/IconCircleLabelList"/>
    <dgm:cxn modelId="{AC033B7F-D6A0-48F3-8779-2F0712200B9D}" type="presParOf" srcId="{350B019C-1EBA-440D-9416-90CBBF90C4FB}" destId="{F3A82FF8-EC0F-4573-A8FC-08E99132C3FE}" srcOrd="2" destOrd="0" presId="urn:microsoft.com/office/officeart/2018/5/layout/IconCircleLabelList"/>
    <dgm:cxn modelId="{6AA53992-2223-4748-BF54-04F39274AFC9}" type="presParOf" srcId="{350B019C-1EBA-440D-9416-90CBBF90C4FB}" destId="{072417CA-3B57-4906-87C9-FEA1E6502FC2}" srcOrd="3" destOrd="0" presId="urn:microsoft.com/office/officeart/2018/5/layout/IconCircleLabelList"/>
    <dgm:cxn modelId="{45E7559A-957B-4C67-A28E-C2D5423C26BE}" type="presParOf" srcId="{46395AA8-B561-4D0A-B651-62BDA3D125D7}" destId="{4BBB3A05-EB42-4371-AEE0-BCD142711630}" srcOrd="1" destOrd="0" presId="urn:microsoft.com/office/officeart/2018/5/layout/IconCircleLabelList"/>
    <dgm:cxn modelId="{B5A07623-DB50-4B17-9AA4-CC0C7B286A86}" type="presParOf" srcId="{46395AA8-B561-4D0A-B651-62BDA3D125D7}" destId="{D9B7B005-3B28-484C-BEF6-CD104EDD8627}" srcOrd="2" destOrd="0" presId="urn:microsoft.com/office/officeart/2018/5/layout/IconCircleLabelList"/>
    <dgm:cxn modelId="{57994D88-001C-4A39-87D1-2097F6DF4C6A}" type="presParOf" srcId="{D9B7B005-3B28-484C-BEF6-CD104EDD8627}" destId="{5F0A1128-23F4-4C9A-AFE0-86EDAD822052}" srcOrd="0" destOrd="0" presId="urn:microsoft.com/office/officeart/2018/5/layout/IconCircleLabelList"/>
    <dgm:cxn modelId="{552749CC-2A8C-4C38-A26E-4A7CF04F2891}" type="presParOf" srcId="{D9B7B005-3B28-484C-BEF6-CD104EDD8627}" destId="{29A14CC5-6EF5-43A0-A268-3464CA35CB72}" srcOrd="1" destOrd="0" presId="urn:microsoft.com/office/officeart/2018/5/layout/IconCircleLabelList"/>
    <dgm:cxn modelId="{7E09A356-C0B5-483C-8DED-F023692877C5}" type="presParOf" srcId="{D9B7B005-3B28-484C-BEF6-CD104EDD8627}" destId="{A9AECC29-1D19-4CEF-B9FF-D4448B98B997}" srcOrd="2" destOrd="0" presId="urn:microsoft.com/office/officeart/2018/5/layout/IconCircleLabelList"/>
    <dgm:cxn modelId="{A8F4A003-FAE5-4092-BF8C-8E1D31B1ED37}" type="presParOf" srcId="{D9B7B005-3B28-484C-BEF6-CD104EDD8627}" destId="{30FD7DFC-D772-4C89-911F-CB669E153AF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31586B-9FC6-468F-93A1-B756F108A4FD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FD0198E-D555-428D-A50F-F757BB88044A}">
      <dgm:prSet/>
      <dgm:spPr/>
      <dgm:t>
        <a:bodyPr/>
        <a:lstStyle/>
        <a:p>
          <a:r>
            <a:rPr lang="en-US" dirty="0"/>
            <a:t>Cancelled expanded sales tax holiday in 2026 – return to three -day period </a:t>
          </a:r>
        </a:p>
      </dgm:t>
    </dgm:pt>
    <dgm:pt modelId="{1C6252F1-8E81-47DC-987F-2FFC6C4B52BF}" type="parTrans" cxnId="{5E608FD4-BDCC-45A2-B3A6-2067CC9BBD79}">
      <dgm:prSet/>
      <dgm:spPr/>
      <dgm:t>
        <a:bodyPr/>
        <a:lstStyle/>
        <a:p>
          <a:endParaRPr lang="en-US"/>
        </a:p>
      </dgm:t>
    </dgm:pt>
    <dgm:pt modelId="{FE750DE4-3AB7-40C5-BA31-D02B8C0606DD}" type="sibTrans" cxnId="{5E608FD4-BDCC-45A2-B3A6-2067CC9BBD79}">
      <dgm:prSet/>
      <dgm:spPr/>
      <dgm:t>
        <a:bodyPr/>
        <a:lstStyle/>
        <a:p>
          <a:endParaRPr lang="en-US"/>
        </a:p>
      </dgm:t>
    </dgm:pt>
    <dgm:pt modelId="{BC464AC8-2A9E-46ED-BEE7-3AB7F1C52C36}">
      <dgm:prSet/>
      <dgm:spPr/>
      <dgm:t>
        <a:bodyPr/>
        <a:lstStyle/>
        <a:p>
          <a:r>
            <a:rPr lang="en-US" dirty="0"/>
            <a:t>2026 Dates: Aug 7 -9</a:t>
          </a:r>
        </a:p>
      </dgm:t>
    </dgm:pt>
    <dgm:pt modelId="{C1519402-7BF1-492D-B1E3-B62B806D4910}" type="parTrans" cxnId="{D69078F9-46DD-4D45-A062-DFADC540A330}">
      <dgm:prSet/>
      <dgm:spPr/>
      <dgm:t>
        <a:bodyPr/>
        <a:lstStyle/>
        <a:p>
          <a:endParaRPr lang="en-US"/>
        </a:p>
      </dgm:t>
    </dgm:pt>
    <dgm:pt modelId="{21C0132C-7CE9-46B1-AB6B-7B66BF70563B}" type="sibTrans" cxnId="{D69078F9-46DD-4D45-A062-DFADC540A330}">
      <dgm:prSet/>
      <dgm:spPr/>
      <dgm:t>
        <a:bodyPr/>
        <a:lstStyle/>
        <a:p>
          <a:endParaRPr lang="en-US"/>
        </a:p>
      </dgm:t>
    </dgm:pt>
    <dgm:pt modelId="{F02FE316-AC97-461A-AD97-F178F415417A}" type="pres">
      <dgm:prSet presAssocID="{F431586B-9FC6-468F-93A1-B756F108A4FD}" presName="linear" presStyleCnt="0">
        <dgm:presLayoutVars>
          <dgm:animLvl val="lvl"/>
          <dgm:resizeHandles val="exact"/>
        </dgm:presLayoutVars>
      </dgm:prSet>
      <dgm:spPr/>
    </dgm:pt>
    <dgm:pt modelId="{09D47864-17CC-47D0-8FAA-0F16E350C73F}" type="pres">
      <dgm:prSet presAssocID="{CFD0198E-D555-428D-A50F-F757BB88044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7AAF82A-7E96-49E6-8D7B-9A218D481E87}" type="pres">
      <dgm:prSet presAssocID="{FE750DE4-3AB7-40C5-BA31-D02B8C0606DD}" presName="spacer" presStyleCnt="0"/>
      <dgm:spPr/>
    </dgm:pt>
    <dgm:pt modelId="{04BCAEDA-2C86-47B7-9972-29DF29EB58F1}" type="pres">
      <dgm:prSet presAssocID="{BC464AC8-2A9E-46ED-BEE7-3AB7F1C52C36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AAE5D10-59B8-4C2D-AD34-3CEB4A64923F}" type="presOf" srcId="{CFD0198E-D555-428D-A50F-F757BB88044A}" destId="{09D47864-17CC-47D0-8FAA-0F16E350C73F}" srcOrd="0" destOrd="0" presId="urn:microsoft.com/office/officeart/2005/8/layout/vList2"/>
    <dgm:cxn modelId="{7CD5BF15-DDF9-489E-9B22-6D804C564EE5}" type="presOf" srcId="{F431586B-9FC6-468F-93A1-B756F108A4FD}" destId="{F02FE316-AC97-461A-AD97-F178F415417A}" srcOrd="0" destOrd="0" presId="urn:microsoft.com/office/officeart/2005/8/layout/vList2"/>
    <dgm:cxn modelId="{0FBFCA9E-BC68-488B-A801-379C1DF461CE}" type="presOf" srcId="{BC464AC8-2A9E-46ED-BEE7-3AB7F1C52C36}" destId="{04BCAEDA-2C86-47B7-9972-29DF29EB58F1}" srcOrd="0" destOrd="0" presId="urn:microsoft.com/office/officeart/2005/8/layout/vList2"/>
    <dgm:cxn modelId="{5E608FD4-BDCC-45A2-B3A6-2067CC9BBD79}" srcId="{F431586B-9FC6-468F-93A1-B756F108A4FD}" destId="{CFD0198E-D555-428D-A50F-F757BB88044A}" srcOrd="0" destOrd="0" parTransId="{1C6252F1-8E81-47DC-987F-2FFC6C4B52BF}" sibTransId="{FE750DE4-3AB7-40C5-BA31-D02B8C0606DD}"/>
    <dgm:cxn modelId="{D69078F9-46DD-4D45-A062-DFADC540A330}" srcId="{F431586B-9FC6-468F-93A1-B756F108A4FD}" destId="{BC464AC8-2A9E-46ED-BEE7-3AB7F1C52C36}" srcOrd="1" destOrd="0" parTransId="{C1519402-7BF1-492D-B1E3-B62B806D4910}" sibTransId="{21C0132C-7CE9-46B1-AB6B-7B66BF70563B}"/>
    <dgm:cxn modelId="{C21AECF2-2171-4EDC-B0CF-9D5F31DC0316}" type="presParOf" srcId="{F02FE316-AC97-461A-AD97-F178F415417A}" destId="{09D47864-17CC-47D0-8FAA-0F16E350C73F}" srcOrd="0" destOrd="0" presId="urn:microsoft.com/office/officeart/2005/8/layout/vList2"/>
    <dgm:cxn modelId="{0F56DD2E-3AB1-40A9-A670-5CC564CBBFAD}" type="presParOf" srcId="{F02FE316-AC97-461A-AD97-F178F415417A}" destId="{07AAF82A-7E96-49E6-8D7B-9A218D481E87}" srcOrd="1" destOrd="0" presId="urn:microsoft.com/office/officeart/2005/8/layout/vList2"/>
    <dgm:cxn modelId="{635E6153-26B1-4DFE-92F5-9296C7BACE52}" type="presParOf" srcId="{F02FE316-AC97-461A-AD97-F178F415417A}" destId="{04BCAEDA-2C86-47B7-9972-29DF29EB58F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ED4031-49C9-4AA1-A45C-1CF6A5366F27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D8A64CA-38D6-4361-8E59-0EBF23F4157D}">
      <dgm:prSet/>
      <dgm:spPr/>
      <dgm:t>
        <a:bodyPr/>
        <a:lstStyle/>
        <a:p>
          <a:r>
            <a:rPr lang="en-US" dirty="0"/>
            <a:t>Proposed Legislation </a:t>
          </a:r>
        </a:p>
      </dgm:t>
    </dgm:pt>
    <dgm:pt modelId="{E6B610DE-1828-42C9-8DB2-1331785E07E5}" type="parTrans" cxnId="{05CA8881-09B7-4FC6-B5D6-CB1E751BA6FD}">
      <dgm:prSet/>
      <dgm:spPr/>
      <dgm:t>
        <a:bodyPr/>
        <a:lstStyle/>
        <a:p>
          <a:endParaRPr lang="en-US"/>
        </a:p>
      </dgm:t>
    </dgm:pt>
    <dgm:pt modelId="{4389E0BD-9679-41AE-A847-F19DF122B3AA}" type="sibTrans" cxnId="{05CA8881-09B7-4FC6-B5D6-CB1E751BA6FD}">
      <dgm:prSet/>
      <dgm:spPr/>
      <dgm:t>
        <a:bodyPr/>
        <a:lstStyle/>
        <a:p>
          <a:endParaRPr lang="en-US"/>
        </a:p>
      </dgm:t>
    </dgm:pt>
    <dgm:pt modelId="{9720047B-F05C-4C84-A138-C0107B4691F5}">
      <dgm:prSet/>
      <dgm:spPr/>
      <dgm:t>
        <a:bodyPr/>
        <a:lstStyle/>
        <a:p>
          <a:r>
            <a:rPr lang="en-US" dirty="0"/>
            <a:t>Constitutional Amendment?</a:t>
          </a:r>
        </a:p>
      </dgm:t>
    </dgm:pt>
    <dgm:pt modelId="{9DAA47E2-BDC2-4D7F-BFAB-676DF199CB8D}" type="parTrans" cxnId="{3DEDB198-4115-4080-99E3-779002DF3FD6}">
      <dgm:prSet/>
      <dgm:spPr/>
      <dgm:t>
        <a:bodyPr/>
        <a:lstStyle/>
        <a:p>
          <a:endParaRPr lang="en-US"/>
        </a:p>
      </dgm:t>
    </dgm:pt>
    <dgm:pt modelId="{F731C856-B16C-4467-AFED-E50F27D74C97}" type="sibTrans" cxnId="{3DEDB198-4115-4080-99E3-779002DF3FD6}">
      <dgm:prSet/>
      <dgm:spPr/>
      <dgm:t>
        <a:bodyPr/>
        <a:lstStyle/>
        <a:p>
          <a:endParaRPr lang="en-US"/>
        </a:p>
      </dgm:t>
    </dgm:pt>
    <dgm:pt modelId="{0A619E31-80D1-403B-A468-88576E4E131C}" type="pres">
      <dgm:prSet presAssocID="{7BED4031-49C9-4AA1-A45C-1CF6A5366F27}" presName="linear" presStyleCnt="0">
        <dgm:presLayoutVars>
          <dgm:animLvl val="lvl"/>
          <dgm:resizeHandles val="exact"/>
        </dgm:presLayoutVars>
      </dgm:prSet>
      <dgm:spPr/>
    </dgm:pt>
    <dgm:pt modelId="{00F4DAA2-19DF-40BA-8575-148D6DF5DF0E}" type="pres">
      <dgm:prSet presAssocID="{1D8A64CA-38D6-4361-8E59-0EBF23F4157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A0A7948-D1B5-434F-9021-531E6733619E}" type="pres">
      <dgm:prSet presAssocID="{4389E0BD-9679-41AE-A847-F19DF122B3AA}" presName="spacer" presStyleCnt="0"/>
      <dgm:spPr/>
    </dgm:pt>
    <dgm:pt modelId="{DBEBC5D7-D66F-49D3-8619-D69C56FFB591}" type="pres">
      <dgm:prSet presAssocID="{9720047B-F05C-4C84-A138-C0107B4691F5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313B6F2D-E751-4CA4-9C0F-9ADEC7830466}" type="presOf" srcId="{7BED4031-49C9-4AA1-A45C-1CF6A5366F27}" destId="{0A619E31-80D1-403B-A468-88576E4E131C}" srcOrd="0" destOrd="0" presId="urn:microsoft.com/office/officeart/2005/8/layout/vList2"/>
    <dgm:cxn modelId="{24CFC662-B0F3-481B-B54D-E4DC13806B28}" type="presOf" srcId="{9720047B-F05C-4C84-A138-C0107B4691F5}" destId="{DBEBC5D7-D66F-49D3-8619-D69C56FFB591}" srcOrd="0" destOrd="0" presId="urn:microsoft.com/office/officeart/2005/8/layout/vList2"/>
    <dgm:cxn modelId="{05CA8881-09B7-4FC6-B5D6-CB1E751BA6FD}" srcId="{7BED4031-49C9-4AA1-A45C-1CF6A5366F27}" destId="{1D8A64CA-38D6-4361-8E59-0EBF23F4157D}" srcOrd="0" destOrd="0" parTransId="{E6B610DE-1828-42C9-8DB2-1331785E07E5}" sibTransId="{4389E0BD-9679-41AE-A847-F19DF122B3AA}"/>
    <dgm:cxn modelId="{3DEDB198-4115-4080-99E3-779002DF3FD6}" srcId="{7BED4031-49C9-4AA1-A45C-1CF6A5366F27}" destId="{9720047B-F05C-4C84-A138-C0107B4691F5}" srcOrd="1" destOrd="0" parTransId="{9DAA47E2-BDC2-4D7F-BFAB-676DF199CB8D}" sibTransId="{F731C856-B16C-4467-AFED-E50F27D74C97}"/>
    <dgm:cxn modelId="{62F130FC-0FAC-48EC-808E-06E274DEE298}" type="presOf" srcId="{1D8A64CA-38D6-4361-8E59-0EBF23F4157D}" destId="{00F4DAA2-19DF-40BA-8575-148D6DF5DF0E}" srcOrd="0" destOrd="0" presId="urn:microsoft.com/office/officeart/2005/8/layout/vList2"/>
    <dgm:cxn modelId="{E565CAA2-EF53-46CC-9DCA-8D94F346DEC4}" type="presParOf" srcId="{0A619E31-80D1-403B-A468-88576E4E131C}" destId="{00F4DAA2-19DF-40BA-8575-148D6DF5DF0E}" srcOrd="0" destOrd="0" presId="urn:microsoft.com/office/officeart/2005/8/layout/vList2"/>
    <dgm:cxn modelId="{B60EEEDD-0A2A-4933-9829-56EB8558C60A}" type="presParOf" srcId="{0A619E31-80D1-403B-A468-88576E4E131C}" destId="{EA0A7948-D1B5-434F-9021-531E6733619E}" srcOrd="1" destOrd="0" presId="urn:microsoft.com/office/officeart/2005/8/layout/vList2"/>
    <dgm:cxn modelId="{A413D967-46D6-45AA-9E9C-6B96C45875EB}" type="presParOf" srcId="{0A619E31-80D1-403B-A468-88576E4E131C}" destId="{DBEBC5D7-D66F-49D3-8619-D69C56FFB59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C18BDC-E236-4DEC-8183-C462858E807A}">
      <dsp:nvSpPr>
        <dsp:cNvPr id="0" name=""/>
        <dsp:cNvSpPr/>
      </dsp:nvSpPr>
      <dsp:spPr>
        <a:xfrm>
          <a:off x="884935" y="296402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F39101-7516-4853-B6E7-1DA3FD42A322}">
      <dsp:nvSpPr>
        <dsp:cNvPr id="0" name=""/>
        <dsp:cNvSpPr/>
      </dsp:nvSpPr>
      <dsp:spPr>
        <a:xfrm>
          <a:off x="1352935" y="764402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2417CA-3B57-4906-87C9-FEA1E6502FC2}">
      <dsp:nvSpPr>
        <dsp:cNvPr id="0" name=""/>
        <dsp:cNvSpPr/>
      </dsp:nvSpPr>
      <dsp:spPr>
        <a:xfrm>
          <a:off x="182935" y="317640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44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700" kern="1200" dirty="0"/>
            <a:t>What’s </a:t>
          </a:r>
          <a:r>
            <a:rPr lang="en-US" sz="3700" kern="1200" dirty="0" err="1"/>
            <a:t>occured</a:t>
          </a:r>
          <a:endParaRPr lang="en-US" sz="3700" kern="1200" dirty="0"/>
        </a:p>
      </dsp:txBody>
      <dsp:txXfrm>
        <a:off x="182935" y="3176402"/>
        <a:ext cx="3600000" cy="720000"/>
      </dsp:txXfrm>
    </dsp:sp>
    <dsp:sp modelId="{5F0A1128-23F4-4C9A-AFE0-86EDAD822052}">
      <dsp:nvSpPr>
        <dsp:cNvPr id="0" name=""/>
        <dsp:cNvSpPr/>
      </dsp:nvSpPr>
      <dsp:spPr>
        <a:xfrm>
          <a:off x="5114935" y="296402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A14CC5-6EF5-43A0-A268-3464CA35CB72}">
      <dsp:nvSpPr>
        <dsp:cNvPr id="0" name=""/>
        <dsp:cNvSpPr/>
      </dsp:nvSpPr>
      <dsp:spPr>
        <a:xfrm>
          <a:off x="5582935" y="764402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FD7DFC-D772-4C89-911F-CB669E153AF4}">
      <dsp:nvSpPr>
        <dsp:cNvPr id="0" name=""/>
        <dsp:cNvSpPr/>
      </dsp:nvSpPr>
      <dsp:spPr>
        <a:xfrm>
          <a:off x="4412935" y="317640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44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700" kern="1200" dirty="0"/>
            <a:t>What’s </a:t>
          </a:r>
          <a:r>
            <a:rPr lang="en-US" sz="3700" kern="1200" dirty="0" err="1"/>
            <a:t>aHEAD</a:t>
          </a:r>
          <a:endParaRPr lang="en-US" sz="3700" kern="1200" dirty="0"/>
        </a:p>
      </dsp:txBody>
      <dsp:txXfrm>
        <a:off x="4412935" y="3176402"/>
        <a:ext cx="36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D47864-17CC-47D0-8FAA-0F16E350C73F}">
      <dsp:nvSpPr>
        <dsp:cNvPr id="0" name=""/>
        <dsp:cNvSpPr/>
      </dsp:nvSpPr>
      <dsp:spPr>
        <a:xfrm>
          <a:off x="0" y="24317"/>
          <a:ext cx="4876800" cy="271205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Cancelled expanded sales tax holiday in 2026 – return to three -day period </a:t>
          </a:r>
        </a:p>
      </dsp:txBody>
      <dsp:txXfrm>
        <a:off x="132392" y="156709"/>
        <a:ext cx="4612016" cy="2447275"/>
      </dsp:txXfrm>
    </dsp:sp>
    <dsp:sp modelId="{04BCAEDA-2C86-47B7-9972-29DF29EB58F1}">
      <dsp:nvSpPr>
        <dsp:cNvPr id="0" name=""/>
        <dsp:cNvSpPr/>
      </dsp:nvSpPr>
      <dsp:spPr>
        <a:xfrm>
          <a:off x="0" y="2845817"/>
          <a:ext cx="4876800" cy="2712059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2026 Dates: Aug 7 -9</a:t>
          </a:r>
        </a:p>
      </dsp:txBody>
      <dsp:txXfrm>
        <a:off x="132392" y="2978209"/>
        <a:ext cx="4612016" cy="24472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F4DAA2-19DF-40BA-8575-148D6DF5DF0E}">
      <dsp:nvSpPr>
        <dsp:cNvPr id="0" name=""/>
        <dsp:cNvSpPr/>
      </dsp:nvSpPr>
      <dsp:spPr>
        <a:xfrm>
          <a:off x="0" y="294980"/>
          <a:ext cx="5000124" cy="234701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Proposed Legislation </a:t>
          </a:r>
        </a:p>
      </dsp:txBody>
      <dsp:txXfrm>
        <a:off x="114572" y="409552"/>
        <a:ext cx="4770980" cy="2117875"/>
      </dsp:txXfrm>
    </dsp:sp>
    <dsp:sp modelId="{DBEBC5D7-D66F-49D3-8619-D69C56FFB591}">
      <dsp:nvSpPr>
        <dsp:cNvPr id="0" name=""/>
        <dsp:cNvSpPr/>
      </dsp:nvSpPr>
      <dsp:spPr>
        <a:xfrm>
          <a:off x="0" y="2811920"/>
          <a:ext cx="5000124" cy="2347019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Constitutional Amendment?</a:t>
          </a:r>
        </a:p>
      </dsp:txBody>
      <dsp:txXfrm>
        <a:off x="114572" y="2926492"/>
        <a:ext cx="4770980" cy="21178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344D532-AC83-43ED-834C-7798640729A1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55A4DB3-AA4C-466C-B651-9B1332012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87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66" y="502020"/>
            <a:ext cx="5686697" cy="164297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dirty="0"/>
              <a:t>Property Taxes</a:t>
            </a:r>
            <a:br>
              <a:rPr lang="en-US" sz="4800" dirty="0"/>
            </a:br>
            <a:r>
              <a:rPr lang="en-US" sz="4800" dirty="0"/>
              <a:t>Where are we going?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692" y="2405894"/>
            <a:ext cx="3986392" cy="3535083"/>
          </a:xfrm>
        </p:spPr>
        <p:txBody>
          <a:bodyPr anchor="t">
            <a:normAutofit/>
          </a:bodyPr>
          <a:lstStyle/>
          <a:p>
            <a:endParaRPr lang="en-US" sz="1700"/>
          </a:p>
          <a:p>
            <a:pPr>
              <a:defRPr sz="1400"/>
            </a:pPr>
            <a:endParaRPr lang="en-US" sz="17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A53784-D1DF-E12F-50AC-22233801E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576" y="2679888"/>
            <a:ext cx="4221475" cy="32610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rgbClr val="FFFFFF"/>
                </a:solidFill>
              </a:rPr>
              <a:t>Property Taxes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Where are we going?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492344-3DE4-FEBE-304C-80BCAC515C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7674851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 dirty="0">
                <a:solidFill>
                  <a:srgbClr val="FFFFFF"/>
                </a:solidFill>
              </a:rPr>
              <a:t>Legislation passed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68" y="365760"/>
            <a:ext cx="3646835" cy="618308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Budget Bill – H.B. 96</a:t>
            </a:r>
          </a:p>
          <a:p>
            <a:pPr>
              <a:lnSpc>
                <a:spcPct val="90000"/>
              </a:lnSpc>
              <a:defRPr sz="1400"/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Bills signed by the Governor on December 19, 2025 (effective March 20, 2026)</a:t>
            </a:r>
          </a:p>
          <a:p>
            <a:pPr>
              <a:lnSpc>
                <a:spcPct val="90000"/>
              </a:lnSpc>
              <a:defRPr sz="1400"/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H.B. 124 – County Auditor Control of Property Valuations</a:t>
            </a:r>
          </a:p>
          <a:p>
            <a:pPr>
              <a:lnSpc>
                <a:spcPct val="90000"/>
              </a:lnSpc>
              <a:defRPr sz="1400"/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H.B. 129 – Calculation of the Floor</a:t>
            </a:r>
          </a:p>
          <a:p>
            <a:pPr>
              <a:lnSpc>
                <a:spcPct val="90000"/>
              </a:lnSpc>
              <a:defRPr sz="1400"/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H.B. 186 – Limitation on Floor Increases to Inflation, Modification of Credits</a:t>
            </a:r>
          </a:p>
          <a:p>
            <a:pPr>
              <a:lnSpc>
                <a:spcPct val="90000"/>
              </a:lnSpc>
              <a:defRPr sz="1400"/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H.B. 309 – Expands Authority of County Budget Commissions </a:t>
            </a:r>
          </a:p>
          <a:p>
            <a:pPr>
              <a:lnSpc>
                <a:spcPct val="90000"/>
              </a:lnSpc>
              <a:defRPr sz="1400"/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H.B. 335 – Limitation of Inside Millage Increases to Inflation Recent Property Tax Legislation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9983" y="741391"/>
            <a:ext cx="2526926" cy="573603"/>
          </a:xfrm>
        </p:spPr>
        <p:txBody>
          <a:bodyPr anchor="b">
            <a:no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Piggybacks!</a:t>
            </a:r>
          </a:p>
        </p:txBody>
      </p:sp>
      <p:pic>
        <p:nvPicPr>
          <p:cNvPr id="20" name="Picture 19" descr="Houses in a subdivision">
            <a:extLst>
              <a:ext uri="{FF2B5EF4-FFF2-40B4-BE49-F238E27FC236}">
                <a16:creationId xmlns:a16="http://schemas.microsoft.com/office/drawing/2014/main" id="{0F6AE1DF-95C6-4B6D-EF3A-02144CB415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924" r="17128" b="-1"/>
          <a:stretch>
            <a:fillRect/>
          </a:stretch>
        </p:blipFill>
        <p:spPr>
          <a:xfrm>
            <a:off x="20" y="10"/>
            <a:ext cx="5542677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955894" y="3271199"/>
            <a:ext cx="1630908" cy="5542697"/>
          </a:xfrm>
          <a:prstGeom prst="rect">
            <a:avLst/>
          </a:prstGeom>
          <a:gradFill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-2296081" y="2296080"/>
            <a:ext cx="6854280" cy="226211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346242" y="4425055"/>
            <a:ext cx="2196454" cy="243294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9982" y="1506583"/>
            <a:ext cx="2747587" cy="4474725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endParaRPr lang="en-US" sz="800" dirty="0"/>
          </a:p>
          <a:p>
            <a:pPr>
              <a:lnSpc>
                <a:spcPct val="90000"/>
              </a:lnSpc>
              <a:defRPr sz="1400"/>
            </a:pPr>
            <a:r>
              <a:rPr lang="en-US" sz="1800" dirty="0"/>
              <a:t>H.B. 96 gave county’s the opportunity to match the Owner Occupied and Homestead credits.</a:t>
            </a:r>
          </a:p>
          <a:p>
            <a:pPr>
              <a:lnSpc>
                <a:spcPct val="90000"/>
              </a:lnSpc>
              <a:defRPr sz="1400"/>
            </a:pPr>
            <a:endParaRPr lang="en-US" sz="1800" dirty="0"/>
          </a:p>
          <a:p>
            <a:pPr>
              <a:lnSpc>
                <a:spcPct val="90000"/>
              </a:lnSpc>
              <a:defRPr sz="1400"/>
            </a:pPr>
            <a:r>
              <a:rPr lang="en-US" sz="1800" dirty="0"/>
              <a:t>County Commissioners voted to create piggyback, county level credits to mirror the state credits.</a:t>
            </a:r>
          </a:p>
          <a:p>
            <a:pPr>
              <a:lnSpc>
                <a:spcPct val="90000"/>
              </a:lnSpc>
              <a:defRPr sz="1400"/>
            </a:pPr>
            <a:endParaRPr lang="en-US" sz="1800" dirty="0"/>
          </a:p>
          <a:p>
            <a:pPr>
              <a:lnSpc>
                <a:spcPct val="90000"/>
              </a:lnSpc>
              <a:defRPr sz="1400"/>
            </a:pPr>
            <a:r>
              <a:rPr lang="en-US" sz="1800" dirty="0"/>
              <a:t>Starting in 2026 those credits started – resulting in reduced tax bills for homeowners.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4072231"/>
          </a:xfrm>
        </p:spPr>
        <p:txBody>
          <a:bodyPr anchor="b">
            <a:normAutofit/>
          </a:bodyPr>
          <a:lstStyle/>
          <a:p>
            <a:pPr algn="r"/>
            <a:r>
              <a:rPr lang="en-US" sz="3500" dirty="0">
                <a:solidFill>
                  <a:srgbClr val="FFFFFF"/>
                </a:solidFill>
              </a:rPr>
              <a:t>HB 186 – capping unvoted increases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374470"/>
            <a:ext cx="4916510" cy="5913120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Only impacts property taxes from voted (outside) millage</a:t>
            </a:r>
          </a:p>
          <a:p>
            <a:pPr>
              <a:lnSpc>
                <a:spcPct val="90000"/>
              </a:lnSpc>
              <a:defRPr sz="1400"/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Caps property tax growth on voted levies related to the 20 –mill floor to the rate of inflation to prevent spikes in tax bills (GDP deflator)</a:t>
            </a:r>
          </a:p>
          <a:p>
            <a:pPr>
              <a:lnSpc>
                <a:spcPct val="90000"/>
              </a:lnSpc>
              <a:defRPr sz="1400"/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Authorizes a property tax credit for eligible property located in a school district on the floor beginning in Tax Year 2025</a:t>
            </a:r>
          </a:p>
          <a:p>
            <a:pPr>
              <a:lnSpc>
                <a:spcPct val="90000"/>
              </a:lnSpc>
              <a:defRPr sz="1400"/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Authorizes a retroactive property tax credit for eligible property located in a school district on the floor in counties with sexennial reappraisals or triennial updates in Tax Years 2023 and 2024</a:t>
            </a:r>
          </a:p>
          <a:p>
            <a:pPr>
              <a:lnSpc>
                <a:spcPct val="90000"/>
              </a:lnSpc>
              <a:defRPr sz="1400"/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No credit if growth at the floor is less than inflation or if no longer at the floor</a:t>
            </a:r>
          </a:p>
          <a:p>
            <a:pPr marL="0" indent="0">
              <a:lnSpc>
                <a:spcPct val="90000"/>
              </a:lnSpc>
              <a:buNone/>
              <a:defRPr sz="1400"/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No corresponding adjustment to State foundation formula to account for inflation revenue cap, although cap adjusted for voluntarily foregone revenue H.B. 186 – Limitation on Floor Increases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Paid for by…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0A74F3D-E25B-058A-8E37-5B90FA7328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642132"/>
              </p:ext>
            </p:extLst>
          </p:nvPr>
        </p:nvGraphicFramePr>
        <p:xfrm>
          <a:off x="3675017" y="714102"/>
          <a:ext cx="4876800" cy="5582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 dirty="0">
                <a:solidFill>
                  <a:srgbClr val="FFFFFF"/>
                </a:solidFill>
              </a:rPr>
              <a:t>Increasing Owner Occupied Credit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3600" dirty="0"/>
              <a:t>Lowers Non-Business Credit Rate to 0% in TY 2029 – over a five-year period.</a:t>
            </a:r>
          </a:p>
          <a:p>
            <a:pPr>
              <a:lnSpc>
                <a:spcPct val="90000"/>
              </a:lnSpc>
              <a:defRPr sz="1400"/>
            </a:pPr>
            <a:endParaRPr lang="en-US" sz="3600" dirty="0"/>
          </a:p>
          <a:p>
            <a:pPr>
              <a:lnSpc>
                <a:spcPct val="90000"/>
              </a:lnSpc>
              <a:defRPr sz="1400"/>
            </a:pPr>
            <a:r>
              <a:rPr lang="en-US" sz="3600" dirty="0"/>
              <a:t>Increases Owner Occupancy Credit Rate from 2.50% in TY 2025 to 15.38% in TY 2029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HB 309 – Budget Commission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1622746"/>
            <a:ext cx="7293023" cy="4940716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endParaRPr lang="en-US" sz="1800" dirty="0"/>
          </a:p>
          <a:p>
            <a:pPr>
              <a:lnSpc>
                <a:spcPct val="90000"/>
              </a:lnSpc>
              <a:defRPr sz="1400"/>
            </a:pPr>
            <a:r>
              <a:rPr lang="en-US" sz="1800" dirty="0"/>
              <a:t>Allows county budget commissions to reduce voter -approved levies deemed as “unnecessary” or “excessive” after a public hearing and an opportunity for the taxing unit to provide relevant information at a public hearing </a:t>
            </a:r>
          </a:p>
          <a:p>
            <a:pPr>
              <a:lnSpc>
                <a:spcPct val="90000"/>
              </a:lnSpc>
              <a:defRPr sz="1400"/>
            </a:pPr>
            <a:endParaRPr lang="en-US" sz="1800" dirty="0"/>
          </a:p>
          <a:p>
            <a:pPr>
              <a:lnSpc>
                <a:spcPct val="90000"/>
              </a:lnSpc>
              <a:defRPr sz="1400"/>
            </a:pPr>
            <a:r>
              <a:rPr lang="en-US" sz="1800" dirty="0"/>
              <a:t>Levy cannot be reduced to an amount that would collect less than the preceding  year unless there are reserve amounts, nonexpendable trust funds or carryover amounts to offset the reduction</a:t>
            </a:r>
          </a:p>
          <a:p>
            <a:pPr>
              <a:lnSpc>
                <a:spcPct val="90000"/>
              </a:lnSpc>
              <a:defRPr sz="1400"/>
            </a:pPr>
            <a:endParaRPr lang="en-US" sz="1800" dirty="0"/>
          </a:p>
          <a:p>
            <a:pPr>
              <a:lnSpc>
                <a:spcPct val="90000"/>
              </a:lnSpc>
              <a:defRPr sz="1400"/>
            </a:pPr>
            <a:r>
              <a:rPr lang="en-US" sz="1800" dirty="0"/>
              <a:t>Restricts reductions for new levies during the first year after voter approval</a:t>
            </a:r>
          </a:p>
          <a:p>
            <a:pPr>
              <a:lnSpc>
                <a:spcPct val="90000"/>
              </a:lnSpc>
              <a:defRPr sz="1400"/>
            </a:pPr>
            <a:endParaRPr lang="en-US" sz="1800" dirty="0"/>
          </a:p>
          <a:p>
            <a:pPr>
              <a:lnSpc>
                <a:spcPct val="90000"/>
              </a:lnSpc>
              <a:defRPr sz="1400"/>
            </a:pPr>
            <a:r>
              <a:rPr lang="en-US" sz="1800" dirty="0"/>
              <a:t>No school district can be reduced below the 20 -mill floor unless it so requests (if so, safe harbor to prevent a loss of State foundation funding)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Reappraisal Year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/>
          </a:bodyPr>
          <a:lstStyle/>
          <a:p>
            <a:endParaRPr lang="en-US" sz="1700" dirty="0"/>
          </a:p>
          <a:p>
            <a:pPr>
              <a:defRPr sz="1400"/>
            </a:pPr>
            <a:r>
              <a:rPr lang="en-US" sz="4000" dirty="0"/>
              <a:t>Next Lake County Sexennial Reappraisal moved from 2030 to 2031 by the Ohio Department of Taxation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6000" dirty="0">
                <a:solidFill>
                  <a:srgbClr val="FFFFFF"/>
                </a:solidFill>
              </a:rPr>
              <a:t>Now What?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84112F1-AD29-A83C-5259-EEAFC62374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8907556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More legislation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1419498"/>
            <a:ext cx="7293023" cy="537318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H.B. 420  - Eliminates existing continuing property tax levies after Tax Year 2029 &amp; Eliminates new continuing property tax levy options</a:t>
            </a:r>
          </a:p>
          <a:p>
            <a:pPr>
              <a:lnSpc>
                <a:spcPct val="90000"/>
              </a:lnSpc>
              <a:defRPr sz="1400"/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H.B. 466 - Applies to libraries, township park districts, park districts created under RC Chapter 1545 and certain other entities (note: 144 of 251 libraries have a school district as their taxing authority). Requires approval of the body that created the entity before certification of the election proceedings to the board of elections</a:t>
            </a:r>
          </a:p>
          <a:p>
            <a:pPr>
              <a:lnSpc>
                <a:spcPct val="90000"/>
              </a:lnSpc>
              <a:defRPr sz="1400"/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1700" dirty="0"/>
              <a:t>And many, many, more…</a:t>
            </a:r>
          </a:p>
          <a:p>
            <a:pPr>
              <a:lnSpc>
                <a:spcPct val="90000"/>
              </a:lnSpc>
              <a:defRPr sz="1400"/>
            </a:pPr>
            <a:endParaRPr lang="en-US" sz="1700" dirty="0"/>
          </a:p>
          <a:p>
            <a:pPr>
              <a:lnSpc>
                <a:spcPct val="90000"/>
              </a:lnSpc>
              <a:defRPr sz="1400"/>
            </a:pPr>
            <a:r>
              <a:rPr lang="en-US" sz="4000" dirty="0"/>
              <a:t>What’s need is REAL REFORM to the cost of government services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Proposed Constitutional Amendment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68" y="649480"/>
            <a:ext cx="3646835" cy="554604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  <a:defRPr sz="1400"/>
            </a:pPr>
            <a:r>
              <a:rPr lang="en-US" sz="1600" dirty="0"/>
              <a:t>Would add new Section 14 to Article XII of the Constitution:</a:t>
            </a:r>
          </a:p>
          <a:p>
            <a:pPr marL="0" indent="0">
              <a:lnSpc>
                <a:spcPct val="90000"/>
              </a:lnSpc>
              <a:buNone/>
              <a:defRPr sz="1400"/>
            </a:pPr>
            <a:r>
              <a:rPr lang="en-US" sz="1600" dirty="0"/>
              <a:t>	Section 14 Abolishment of Taxes on     	Real Property  </a:t>
            </a:r>
          </a:p>
          <a:p>
            <a:pPr>
              <a:lnSpc>
                <a:spcPct val="90000"/>
              </a:lnSpc>
              <a:defRPr sz="1400"/>
            </a:pPr>
            <a:r>
              <a:rPr lang="en-US" sz="1600" dirty="0"/>
              <a:t>(A)  No real property shall be taxed, and no law shall impose any taxes on real property. </a:t>
            </a:r>
          </a:p>
          <a:p>
            <a:pPr>
              <a:lnSpc>
                <a:spcPct val="90000"/>
              </a:lnSpc>
              <a:defRPr sz="1400"/>
            </a:pPr>
            <a:r>
              <a:rPr lang="en-US" sz="1600" dirty="0"/>
              <a:t>(B)  No other provision of the Constitution shall impose any taxes on real property. </a:t>
            </a:r>
          </a:p>
          <a:p>
            <a:pPr>
              <a:lnSpc>
                <a:spcPct val="90000"/>
              </a:lnSpc>
              <a:defRPr sz="1400"/>
            </a:pPr>
            <a:r>
              <a:rPr lang="en-US" sz="1600" dirty="0"/>
              <a:t>(C)  As used in this Section, "real property" includes land itself, all growing crops therein, and all buildings, structures, and improvements permanently attached to the land.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Local Taxes – What Does it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9690" y="1891970"/>
            <a:ext cx="6435635" cy="4561081"/>
          </a:xfrm>
        </p:spPr>
        <p:txBody>
          <a:bodyPr anchor="ctr">
            <a:normAutofit fontScale="70000" lnSpcReduction="20000"/>
          </a:bodyPr>
          <a:lstStyle/>
          <a:p>
            <a:endParaRPr lang="en-US" sz="3600" dirty="0"/>
          </a:p>
          <a:p>
            <a:pPr>
              <a:defRPr sz="1400"/>
            </a:pPr>
            <a:r>
              <a:rPr lang="en-US" sz="3600" dirty="0"/>
              <a:t>Not an even stool – property taxes: Generate about $24 billion annually , equal to the revenue from income taxes (~ $10.5 billion in FY2025) and sales taxes (~ $14 billion in FY2025) combined</a:t>
            </a:r>
          </a:p>
          <a:p>
            <a:pPr marL="0" indent="0">
              <a:buNone/>
              <a:defRPr sz="1400"/>
            </a:pPr>
            <a:endParaRPr lang="en-US" sz="3600" dirty="0"/>
          </a:p>
          <a:p>
            <a:pPr>
              <a:defRPr sz="1400"/>
            </a:pPr>
            <a:r>
              <a:rPr lang="en-US" sz="3600" dirty="0"/>
              <a:t>Property taxes represent about 65% of local tax revenue in Ohio</a:t>
            </a:r>
          </a:p>
          <a:p>
            <a:pPr>
              <a:defRPr sz="1400"/>
            </a:pPr>
            <a:endParaRPr lang="en-US" sz="3600" dirty="0"/>
          </a:p>
          <a:p>
            <a:pPr>
              <a:defRPr sz="1400"/>
            </a:pPr>
            <a:r>
              <a:rPr lang="en-US" sz="3600" dirty="0"/>
              <a:t>Roughly 60-65% of local property tax revenue goes to school districts</a:t>
            </a:r>
          </a:p>
          <a:p>
            <a:pPr>
              <a:defRPr sz="1400"/>
            </a:pPr>
            <a:endParaRPr lang="en-US" sz="17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42CDE4-5A33-B004-DDCC-9AA7A25AD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46" y="2553673"/>
            <a:ext cx="2325189" cy="16442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BBAB7F-3B5A-2A55-B8E5-62C62A593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09" y="3523084"/>
            <a:ext cx="2240281" cy="224028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Some possible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93372"/>
            <a:ext cx="8250847" cy="5464628"/>
          </a:xfrm>
        </p:spPr>
        <p:txBody>
          <a:bodyPr anchor="ctr">
            <a:normAutofit fontScale="55000" lnSpcReduction="20000"/>
          </a:bodyPr>
          <a:lstStyle/>
          <a:p>
            <a:endParaRPr lang="en-US" sz="1700" dirty="0"/>
          </a:p>
          <a:p>
            <a:pPr>
              <a:defRPr sz="1400"/>
            </a:pPr>
            <a:r>
              <a:rPr lang="en-US" sz="4400" dirty="0"/>
              <a:t>No viable replacement for property tax revenue if replaced by income tax. Per the Tax Foundation analysis estimates income tax rates of 11% -15% - potentially higher than any other state</a:t>
            </a:r>
          </a:p>
          <a:p>
            <a:pPr marL="0" indent="0">
              <a:buNone/>
              <a:defRPr sz="1400"/>
            </a:pPr>
            <a:endParaRPr lang="en-US" sz="4400" dirty="0"/>
          </a:p>
          <a:p>
            <a:pPr>
              <a:defRPr sz="1400"/>
            </a:pPr>
            <a:r>
              <a:rPr lang="en-US" sz="4400" dirty="0"/>
              <a:t>Ohio reached a flat tax of 2.75% in 2026, the second lowest of any state that levies an income tax (9 states do not levy any income tax)</a:t>
            </a:r>
          </a:p>
          <a:p>
            <a:pPr>
              <a:defRPr sz="1400"/>
            </a:pPr>
            <a:endParaRPr lang="en-US" sz="4400" dirty="0"/>
          </a:p>
          <a:p>
            <a:pPr>
              <a:defRPr sz="1400"/>
            </a:pPr>
            <a:r>
              <a:rPr lang="en-US" sz="4400" dirty="0"/>
              <a:t>If replaced by sales tax, OBM estimates sales tax rates of 15% -18%, significantly higher than any other state (Ohio currently 21st) </a:t>
            </a:r>
          </a:p>
          <a:p>
            <a:pPr>
              <a:defRPr sz="1400"/>
            </a:pPr>
            <a:endParaRPr lang="en-US" sz="4400" dirty="0"/>
          </a:p>
          <a:p>
            <a:pPr>
              <a:defRPr sz="1400"/>
            </a:pPr>
            <a:r>
              <a:rPr lang="en-US" sz="4400" dirty="0"/>
              <a:t>Dramatically slash services at the local level?</a:t>
            </a:r>
          </a:p>
          <a:p>
            <a:pPr>
              <a:defRPr sz="1400"/>
            </a:pPr>
            <a:endParaRPr lang="en-US" sz="1700" dirty="0"/>
          </a:p>
          <a:p>
            <a:pPr marL="0" indent="0">
              <a:buNone/>
              <a:defRPr sz="1400"/>
            </a:pPr>
            <a:r>
              <a:rPr lang="en-US" sz="1700" dirty="0"/>
              <a:t>Sources: Ohio Office of Budget &amp; Management &amp; The Tax Foundation</a:t>
            </a:r>
          </a:p>
          <a:p>
            <a:pPr>
              <a:defRPr sz="1400"/>
            </a:pP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</a:rPr>
              <a:t>Real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  <a:defRPr sz="1400"/>
            </a:pPr>
            <a:r>
              <a:rPr lang="en-US" sz="2400" dirty="0"/>
              <a:t>Would only decrease revenue – no plan to adjust the cost side of the equation</a:t>
            </a:r>
          </a:p>
          <a:p>
            <a:pPr>
              <a:lnSpc>
                <a:spcPct val="90000"/>
              </a:lnSpc>
              <a:defRPr sz="1400"/>
            </a:pPr>
            <a:endParaRPr lang="en-US" sz="2400" dirty="0"/>
          </a:p>
          <a:p>
            <a:pPr>
              <a:lnSpc>
                <a:spcPct val="90000"/>
              </a:lnSpc>
              <a:defRPr sz="1400"/>
            </a:pPr>
            <a:r>
              <a:rPr lang="en-US" sz="2400" dirty="0"/>
              <a:t>No plan to address the billions in debt outstanding paid from and secured by property taxes</a:t>
            </a:r>
          </a:p>
          <a:p>
            <a:pPr>
              <a:lnSpc>
                <a:spcPct val="90000"/>
              </a:lnSpc>
              <a:defRPr sz="1400"/>
            </a:pPr>
            <a:endParaRPr lang="en-US" sz="2400" dirty="0"/>
          </a:p>
          <a:p>
            <a:pPr>
              <a:lnSpc>
                <a:spcPct val="90000"/>
              </a:lnSpc>
              <a:defRPr sz="1400"/>
            </a:pPr>
            <a:r>
              <a:rPr lang="en-US" sz="2400" dirty="0"/>
              <a:t>Would negatively impact credit ratings for many local governments, especially school districts</a:t>
            </a:r>
          </a:p>
          <a:p>
            <a:pPr>
              <a:lnSpc>
                <a:spcPct val="90000"/>
              </a:lnSpc>
              <a:defRPr sz="1400"/>
            </a:pPr>
            <a:endParaRPr lang="en-US" sz="2400" dirty="0"/>
          </a:p>
          <a:p>
            <a:pPr>
              <a:lnSpc>
                <a:spcPct val="90000"/>
              </a:lnSpc>
              <a:defRPr sz="1400"/>
            </a:pPr>
            <a:r>
              <a:rPr lang="en-US" sz="2400" dirty="0"/>
              <a:t>States are in competition on tax burdens – businesses and residents would possibly relocate and engage in tax avoidance measures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9559F-8821-C1F6-7E7E-DF6660124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What I would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FB352-F7C6-1048-8B7F-571B7B307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1" y="2386149"/>
            <a:ext cx="8281852" cy="3971108"/>
          </a:xfrm>
        </p:spPr>
        <p:txBody>
          <a:bodyPr anchor="ctr">
            <a:normAutofit lnSpcReduction="10000"/>
          </a:bodyPr>
          <a:lstStyle/>
          <a:p>
            <a:r>
              <a:rPr lang="en-US" sz="2400" dirty="0"/>
              <a:t>Remove school funding from local property tax bills – give everyone a 60 – 65% tax cut immediately. School funding taken care of by the State of Ohio.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Consolidate school districts from 608 to 94 districts - and save $2B in administrative costs. </a:t>
            </a:r>
          </a:p>
          <a:p>
            <a:endParaRPr lang="en-US" sz="2400" dirty="0"/>
          </a:p>
          <a:p>
            <a:r>
              <a:rPr lang="en-US" sz="2400" dirty="0"/>
              <a:t>Reductions in local and county government infrastructure – Ohio has too many layers of government – costing us too much money! Worst in the United States!</a:t>
            </a:r>
          </a:p>
          <a:p>
            <a:endParaRPr lang="en-US" sz="24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741910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</TotalTime>
  <Words>1057</Words>
  <Application>Microsoft Office PowerPoint</Application>
  <PresentationFormat>On-screen Show (4:3)</PresentationFormat>
  <Paragraphs>113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Calibri</vt:lpstr>
      <vt:lpstr>Office Theme</vt:lpstr>
      <vt:lpstr>Property Taxes Where are we going?</vt:lpstr>
      <vt:lpstr>Property Taxes Where are we going?</vt:lpstr>
      <vt:lpstr>Legislation passed</vt:lpstr>
      <vt:lpstr>Piggybacks!</vt:lpstr>
      <vt:lpstr>HB 186 – capping unvoted increases</vt:lpstr>
      <vt:lpstr>Paid for by…</vt:lpstr>
      <vt:lpstr>Increasing Owner Occupied Credit</vt:lpstr>
      <vt:lpstr>HB 309 – Budget Commission</vt:lpstr>
      <vt:lpstr>Reappraisal Year Change</vt:lpstr>
      <vt:lpstr>Now What?</vt:lpstr>
      <vt:lpstr>More legislation</vt:lpstr>
      <vt:lpstr>Proposed Constitutional Amendment</vt:lpstr>
      <vt:lpstr>Local Taxes – What Does it Mean?</vt:lpstr>
      <vt:lpstr>Some possible outcomes</vt:lpstr>
      <vt:lpstr>Real Challenges</vt:lpstr>
      <vt:lpstr>What I would do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Galloway, Christopher A.</dc:creator>
  <cp:keywords/>
  <dc:description>generated using python-pptx</dc:description>
  <cp:lastModifiedBy>Galloway, Christopher A.</cp:lastModifiedBy>
  <cp:revision>11</cp:revision>
  <cp:lastPrinted>2026-04-09T21:04:17Z</cp:lastPrinted>
  <dcterms:created xsi:type="dcterms:W3CDTF">2013-01-27T09:14:16Z</dcterms:created>
  <dcterms:modified xsi:type="dcterms:W3CDTF">2026-04-09T21:10:14Z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2026-04-08T18:29:13Z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941c2c40-6900-4cab-bc64-fe4a7b0c1bfa</vt:lpwstr>
  </property>
  <property fmtid="{D5CDD505-2E9C-101B-9397-08002B2CF9AE}" pid="7" name="MSIP_Label_defa4170-0d19-0005-0004-bc88714345d2_ActionId">
    <vt:lpwstr>a3ee9f66-e323-4d31-8cbc-ebb2cd3985d2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